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7" r:id="rId8"/>
    <p:sldId id="266" r:id="rId9"/>
    <p:sldId id="261" r:id="rId10"/>
    <p:sldId id="262" r:id="rId11"/>
    <p:sldId id="263" r:id="rId12"/>
    <p:sldId id="264" r:id="rId13"/>
  </p:sldIdLst>
  <p:sldSz cx="9144000" cy="5143500" type="screen16x9"/>
  <p:notesSz cx="6858000" cy="9144000"/>
  <p:embeddedFontLs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Cabin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nders, John" initials="MC J117" lastIdx="5" clrIdx="0">
    <p:extLst>
      <p:ext uri="{19B8F6BF-5375-455C-9EA6-DF929625EA0E}">
        <p15:presenceInfo xmlns:p15="http://schemas.microsoft.com/office/powerpoint/2012/main" userId="Saunders, Joh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ED4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4T15:56:09.850" idx="1">
    <p:pos x="-683" y="200"/>
    <p:text>Ask to think about worst day pause for 20 seconds then explain mine</p:text>
    <p:extLst mod="1">
      <p:ext uri="{C676402C-5697-4E1C-873F-D02D1690AC5C}">
        <p15:threadingInfo xmlns:p15="http://schemas.microsoft.com/office/powerpoint/2012/main" timeZoneBias="-60"/>
      </p:ext>
    </p:extLst>
  </p:cm>
  <p:cm authorId="1" dt="2017-04-04T15:56:42.300" idx="2">
    <p:pos x="-596" y="209"/>
    <p:text>again ask about best day how it makes them feel at the time for the day and at home.</p:text>
    <p:extLst mod="1">
      <p:ext uri="{C676402C-5697-4E1C-873F-D02D1690AC5C}">
        <p15:threadingInfo xmlns:p15="http://schemas.microsoft.com/office/powerpoint/2012/main" timeZoneBias="-60"/>
      </p:ext>
    </p:extLst>
  </p:cm>
  <p:cm authorId="1" dt="2017-04-04T15:57:14.260" idx="3">
    <p:pos x="-558" y="414"/>
    <p:text>show the letter</p:text>
    <p:extLst mod="1">
      <p:ext uri="{C676402C-5697-4E1C-873F-D02D1690AC5C}">
        <p15:threadingInfo xmlns:p15="http://schemas.microsoft.com/office/powerpoint/2012/main" timeZoneBias="-60"/>
      </p:ext>
    </p:extLst>
  </p:cm>
  <p:cm authorId="1" dt="2017-04-04T15:57:37.529" idx="4">
    <p:pos x="-583" y="301"/>
    <p:text>explain this can happen everyday more than once and is happening up and down the country every day.</p:text>
    <p:extLst mod="1">
      <p:ext uri="{C676402C-5697-4E1C-873F-D02D1690AC5C}">
        <p15:threadingInfo xmlns:p15="http://schemas.microsoft.com/office/powerpoint/2012/main" timeZoneBias="-60"/>
      </p:ext>
    </p:extLst>
  </p:cm>
  <p:cm authorId="1" dt="2017-04-04T15:58:13.480" idx="5">
    <p:pos x="-820" y="554"/>
    <p:text>move and talk dont stay static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spcBef>
                <a:spcPts val="0"/>
              </a:spcBef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989721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848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92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558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44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970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19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627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29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72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50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495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37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85797" y="1383504"/>
            <a:ext cx="7772400" cy="1531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199" cy="1235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1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697" y="4230575"/>
            <a:ext cx="5998804" cy="605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11697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11697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24" y="4720532"/>
            <a:ext cx="9144001" cy="429301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7748" y="4741523"/>
            <a:ext cx="1884900" cy="3987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pen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NOMS Digital</a:t>
            </a:r>
          </a:p>
        </p:txBody>
      </p:sp>
      <p:cxnSp>
        <p:nvCxnSpPr>
          <p:cNvPr id="62" name="Shape 62"/>
          <p:cNvCxnSpPr/>
          <p:nvPr/>
        </p:nvCxnSpPr>
        <p:spPr>
          <a:xfrm>
            <a:off x="109775" y="477874"/>
            <a:ext cx="8905200" cy="0"/>
          </a:xfrm>
          <a:prstGeom prst="straightConnector1">
            <a:avLst/>
          </a:prstGeom>
          <a:noFill/>
          <a:ln w="19050" cap="flat" cmpd="sng">
            <a:solidFill>
              <a:srgbClr val="008B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3575" y="27498"/>
            <a:ext cx="8738699" cy="483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124" y="4720532"/>
            <a:ext cx="9144001" cy="429301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7748" y="4741523"/>
            <a:ext cx="1884900" cy="3987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pen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NOMS Digital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008BCC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8" y="744572"/>
            <a:ext cx="8520601" cy="20526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  <a:defRPr sz="5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697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Arial"/>
              <a:buNone/>
              <a:defRPr sz="28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Arial"/>
              <a:buNone/>
              <a:defRPr sz="28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Arial"/>
              <a:buNone/>
              <a:defRPr sz="28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Arial"/>
              <a:buNone/>
              <a:defRPr sz="28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Arial"/>
              <a:buNone/>
              <a:defRPr sz="2800" b="0" i="0" u="none" strike="noStrike" cap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697" y="2150848"/>
            <a:ext cx="8520602" cy="841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697" y="6190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3575" y="27498"/>
            <a:ext cx="8738699" cy="483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697" y="637216"/>
            <a:ext cx="3999902" cy="34164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832398" y="637216"/>
            <a:ext cx="3999902" cy="34164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3575" y="27498"/>
            <a:ext cx="8738699" cy="483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3575" y="27498"/>
            <a:ext cx="8738699" cy="483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3575" y="27498"/>
            <a:ext cx="8738699" cy="483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697" y="637216"/>
            <a:ext cx="3999902" cy="34164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50147"/>
            <a:ext cx="6367800" cy="4090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124" y="4720532"/>
            <a:ext cx="9144001" cy="429301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"/>
          <p:cNvSpPr/>
          <p:nvPr/>
        </p:nvSpPr>
        <p:spPr>
          <a:xfrm>
            <a:off x="7748" y="4741523"/>
            <a:ext cx="1884900" cy="3987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pen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NOMS Digital</a:t>
            </a:r>
          </a:p>
        </p:txBody>
      </p:sp>
      <p:cxnSp>
        <p:nvCxnSpPr>
          <p:cNvPr id="8" name="Shape 8"/>
          <p:cNvCxnSpPr/>
          <p:nvPr/>
        </p:nvCxnSpPr>
        <p:spPr>
          <a:xfrm>
            <a:off x="109775" y="516132"/>
            <a:ext cx="8905200" cy="0"/>
          </a:xfrm>
          <a:prstGeom prst="straightConnector1">
            <a:avLst/>
          </a:prstGeom>
          <a:noFill/>
          <a:ln w="19050" cap="flat" cmpd="sng">
            <a:solidFill>
              <a:srgbClr val="008B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311697" y="6190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1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3575" y="27498"/>
            <a:ext cx="8738699" cy="483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726300" y="4762676"/>
            <a:ext cx="379190" cy="367948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369" cy="36794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2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</a:pPr>
            <a:endParaRPr sz="3100" b="0" i="1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48775" y="3164694"/>
            <a:ext cx="8227200" cy="1759800"/>
          </a:xfrm>
          <a:prstGeom prst="rect">
            <a:avLst/>
          </a:prstGeom>
          <a:noFill/>
          <a:ln>
            <a:noFill/>
          </a:ln>
        </p:spPr>
        <p:txBody>
          <a:bodyPr lIns="20550" tIns="20550" rIns="20550" bIns="20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March 2017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046" y="1886573"/>
            <a:ext cx="1370353" cy="137035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/>
          <p:nvPr/>
        </p:nvSpPr>
        <p:spPr>
          <a:xfrm>
            <a:off x="378863" y="1786350"/>
            <a:ext cx="5741400" cy="1759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John Saunders, WO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 story</a:t>
            </a:r>
            <a:r>
              <a:rPr lang="en-US" sz="36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My mobile recommendations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83" y="789773"/>
            <a:ext cx="1869054" cy="3520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03" y="789773"/>
            <a:ext cx="1852892" cy="3512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103" y="787184"/>
            <a:ext cx="1857487" cy="3515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428" y="770144"/>
            <a:ext cx="1852184" cy="3523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684" y="770144"/>
            <a:ext cx="1845880" cy="3532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My recommendations for NOMIS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266" y="591023"/>
            <a:ext cx="2812899" cy="3978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29" y="591023"/>
            <a:ext cx="2840806" cy="4007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65073" y="4762675"/>
            <a:ext cx="440445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</a:p>
        </p:txBody>
      </p:sp>
      <p:sp>
        <p:nvSpPr>
          <p:cNvPr id="139" name="Shape 139"/>
          <p:cNvSpPr/>
          <p:nvPr/>
        </p:nvSpPr>
        <p:spPr>
          <a:xfrm>
            <a:off x="310749" y="1234450"/>
            <a:ext cx="8043541" cy="28125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indent="-228600" algn="ctr">
              <a:lnSpc>
                <a:spcPct val="115000"/>
              </a:lnSpc>
              <a:buClr>
                <a:srgbClr val="222222"/>
              </a:buClr>
            </a:pP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I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would like the opportunity to use my experience and passions to get 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involved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in 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the studio as much as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possible and help 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not just modernize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the prison 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service but to but to help it and the people working there to achieve their full potential as a business and as individuals.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80" name="Shape 80"/>
          <p:cNvSpPr/>
          <p:nvPr/>
        </p:nvSpPr>
        <p:spPr>
          <a:xfrm>
            <a:off x="310750" y="1234450"/>
            <a:ext cx="4243500" cy="28125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596900" lvl="0" indent="-3175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  <a:p>
            <a:pPr marL="596900" lvl="0" indent="-3175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My background </a:t>
            </a:r>
          </a:p>
          <a:p>
            <a:pPr marL="596900" lvl="0" indent="-3175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The challenges</a:t>
            </a:r>
          </a:p>
          <a:p>
            <a:pPr marL="596900" lvl="0" indent="-3175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dirty="0" smtClean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days</a:t>
            </a:r>
          </a:p>
          <a:p>
            <a:pPr marL="596900" lvl="0" indent="-3175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 smtClean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The rewards</a:t>
            </a:r>
            <a:endParaRPr lang="en-US" dirty="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6900" lvl="0" indent="-3175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My digital work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Open Sans"/>
              <a:buNone/>
            </a:pPr>
            <a:endParaRPr sz="20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73" y="1288569"/>
            <a:ext cx="2141144" cy="2141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6026725" y="2725150"/>
            <a:ext cx="2922300" cy="1696800"/>
          </a:xfrm>
          <a:prstGeom prst="wedgeRoundRectCallout">
            <a:avLst>
              <a:gd name="adj1" fmla="val -63455"/>
              <a:gd name="adj2" fmla="val 36006"/>
              <a:gd name="adj3" fmla="val 0"/>
            </a:avLst>
          </a:prstGeom>
          <a:solidFill>
            <a:srgbClr val="FFFFFF"/>
          </a:solidFill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991625" y="1084349"/>
            <a:ext cx="2922300" cy="1321800"/>
          </a:xfrm>
          <a:prstGeom prst="wedgeRoundRectCallout">
            <a:avLst>
              <a:gd name="adj1" fmla="val -63455"/>
              <a:gd name="adj2" fmla="val 36006"/>
              <a:gd name="adj3" fmla="val 0"/>
            </a:avLst>
          </a:prstGeom>
          <a:solidFill>
            <a:srgbClr val="FFFFFF"/>
          </a:solidFill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89" name="Shape 89"/>
          <p:cNvSpPr/>
          <p:nvPr/>
        </p:nvSpPr>
        <p:spPr>
          <a:xfrm>
            <a:off x="310750" y="1234450"/>
            <a:ext cx="4243500" cy="28125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John Saunders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Wing Officer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Work in induction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16 years in the service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Emotionally connected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Instinctive improver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Unstoppable mender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But...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Open Sans"/>
            </a:pP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frequently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disappointed optimist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Open Sans"/>
              <a:buNone/>
            </a:pPr>
            <a:endParaRPr sz="20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5961475" y="635699"/>
            <a:ext cx="2982600" cy="221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i="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“To be honest I would </a:t>
            </a:r>
            <a:br>
              <a:rPr lang="en-US" sz="1800" i="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never recommend the service to anyone.”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5880325" y="2406200"/>
            <a:ext cx="3144900" cy="221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i="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“There’s a lot of things </a:t>
            </a:r>
            <a:br>
              <a:rPr lang="en-US" sz="1800" i="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 don’t tell my wife. </a:t>
            </a:r>
            <a:br>
              <a:rPr lang="en-US" sz="1800" i="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i="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She doesn’t need to know those kind of things.”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94" y="35074"/>
            <a:ext cx="463250" cy="46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5991625" y="1084350"/>
            <a:ext cx="2922300" cy="2313299"/>
          </a:xfrm>
          <a:prstGeom prst="wedgeRoundRectCallout">
            <a:avLst>
              <a:gd name="adj1" fmla="val -63455"/>
              <a:gd name="adj2" fmla="val 36006"/>
              <a:gd name="adj3" fmla="val 0"/>
            </a:avLst>
          </a:prstGeom>
          <a:solidFill>
            <a:srgbClr val="FFFFFF"/>
          </a:solidFill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challenges</a:t>
            </a:r>
          </a:p>
        </p:txBody>
      </p:sp>
      <p:sp>
        <p:nvSpPr>
          <p:cNvPr id="99" name="Shape 99"/>
          <p:cNvSpPr/>
          <p:nvPr/>
        </p:nvSpPr>
        <p:spPr>
          <a:xfrm>
            <a:off x="179132" y="910948"/>
            <a:ext cx="5410800" cy="28125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Prison system = Frankenstein’s monster/no silver bullet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Poor and difficult communication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Fragmentation - loss of knowledge at every fracture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Time wasting administrative duplication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'Ideal world' horseshit thinking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Inflexibility - old policies + limited appetite for change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Armor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(work and home)  </a:t>
            </a:r>
            <a:endParaRPr lang="en-US" dirty="0" smtClean="0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daily fear of assault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Seeing the same face again - disappointing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Loss of sleep worrying about prisoners</a:t>
            </a: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Open Sans"/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Getting dragged down by frustration/The sad eye mask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5961475" y="1207649"/>
            <a:ext cx="2982600" cy="221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i="1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"Everywhere else people run away from </a:t>
            </a:r>
            <a:r>
              <a:rPr lang="en-US" sz="1800" i="1" dirty="0" smtClean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fights and fires </a:t>
            </a:r>
            <a:r>
              <a:rPr lang="en-US" sz="1800" i="1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 it takes a funny kind of person to keep </a:t>
            </a:r>
            <a:r>
              <a:rPr lang="en-US" sz="1800" i="1" dirty="0" smtClean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running </a:t>
            </a:r>
            <a:r>
              <a:rPr lang="en-US" sz="1800" i="1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towards them”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91" y="3454955"/>
            <a:ext cx="1981819" cy="1198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200" b="1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</a:t>
            </a:r>
            <a:endParaRPr lang="en-US" sz="2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10750" y="1234450"/>
            <a:ext cx="5410800" cy="28125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Char char="●"/>
            </a:pP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The most challenging days and how they affect us 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0" name="Rectangle 19"/>
          <p:cNvSpPr/>
          <p:nvPr/>
        </p:nvSpPr>
        <p:spPr>
          <a:xfrm rot="5400000">
            <a:off x="4746762" y="4177252"/>
            <a:ext cx="651163" cy="290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51" y="1752455"/>
            <a:ext cx="3261643" cy="2895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200" b="1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</a:t>
            </a:r>
            <a:endParaRPr lang="en-US" sz="2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10750" y="1234450"/>
            <a:ext cx="5410800" cy="28125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Char char="●"/>
            </a:pP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The most rewarding days and 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their 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a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ffect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51" y="1754206"/>
            <a:ext cx="3261643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algn="r"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</a:rPr>
              <a:pPr algn="r">
                <a:buClr>
                  <a:srgbClr val="FFFFFF"/>
                </a:buClr>
                <a:buSzPct val="25000"/>
                <a:buFont typeface="Arial"/>
                <a:buNone/>
              </a:pPr>
              <a:t>7</a:t>
            </a:fld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200" b="1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days</a:t>
            </a:r>
            <a:endParaRPr lang="en-US" sz="2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51224"/>
            <a:ext cx="2176250" cy="3137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252" y="1003259"/>
            <a:ext cx="4625951" cy="3285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117" y="1003259"/>
            <a:ext cx="2282668" cy="326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rewards</a:t>
            </a:r>
          </a:p>
        </p:txBody>
      </p:sp>
      <p:sp>
        <p:nvSpPr>
          <p:cNvPr id="107" name="Shape 107"/>
          <p:cNvSpPr/>
          <p:nvPr/>
        </p:nvSpPr>
        <p:spPr>
          <a:xfrm>
            <a:off x="304172" y="1405489"/>
            <a:ext cx="5410800" cy="28125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Getting my ‘hit' of difference making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Make things better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Helping by making real relationships and connections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Giving respect even when not earned (yet) 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Spitting in the face and apology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Getting heard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Char char="●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Getting approval for out of the box 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thinking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18" y="1593273"/>
            <a:ext cx="1773253" cy="17732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88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818118" y="4762675"/>
            <a:ext cx="287400" cy="367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124073" y="38173"/>
            <a:ext cx="8541000" cy="513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lang="en-US" sz="2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Coping strategies</a:t>
            </a:r>
          </a:p>
        </p:txBody>
      </p:sp>
      <p:sp>
        <p:nvSpPr>
          <p:cNvPr id="114" name="Shape 114"/>
          <p:cNvSpPr/>
          <p:nvPr/>
        </p:nvSpPr>
        <p:spPr>
          <a:xfrm>
            <a:off x="310750" y="1234450"/>
            <a:ext cx="5410800" cy="28125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Being creative as stress relief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Focus on the positive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Ignore the grey cloud brigade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Relentlessly hopeful and optimistic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No grudges "Every day is a new day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”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Taking pride knowing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I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 have done </a:t>
            </a:r>
            <a:b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my best </a:t>
            </a:r>
            <a:r>
              <a:rPr lang="en-US" dirty="0" smtClean="0">
                <a:solidFill>
                  <a:srgbClr val="222222"/>
                </a:solidFill>
                <a:highlight>
                  <a:srgbClr val="FFFFFF"/>
                </a:highlight>
              </a:rPr>
              <a:t>each and every day.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1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34" y="2260682"/>
            <a:ext cx="2510704" cy="24695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61056" y="2454619"/>
            <a:ext cx="1136072" cy="114992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hape 96"/>
          <p:cNvSpPr/>
          <p:nvPr/>
        </p:nvSpPr>
        <p:spPr>
          <a:xfrm>
            <a:off x="6081680" y="745111"/>
            <a:ext cx="2922300" cy="2342398"/>
          </a:xfrm>
          <a:prstGeom prst="wedgeRoundRectCallout">
            <a:avLst>
              <a:gd name="adj1" fmla="val -63455"/>
              <a:gd name="adj2" fmla="val 36006"/>
              <a:gd name="adj3" fmla="val 0"/>
            </a:avLst>
          </a:prstGeom>
          <a:solidFill>
            <a:srgbClr val="FFFFFF"/>
          </a:solidFill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100"/>
          <p:cNvSpPr txBox="1"/>
          <p:nvPr/>
        </p:nvSpPr>
        <p:spPr>
          <a:xfrm>
            <a:off x="6051530" y="868409"/>
            <a:ext cx="2982600" cy="221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1800" i="1" dirty="0" smtClean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en-GB" sz="1800" i="1" dirty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Everybody is a Genius. But If You Judge a Fish by Its Ability to Climb a Tree, It Will Live Its Whole Life Believing that It is Stupid.</a:t>
            </a:r>
            <a:r>
              <a:rPr lang="en-US" sz="1800" i="1" dirty="0" smtClean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”</a:t>
            </a:r>
            <a:br>
              <a:rPr lang="en-US" sz="1800" i="1" dirty="0" smtClean="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lang="en-US" sz="1800" i="1" dirty="0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52" y="2657624"/>
            <a:ext cx="831318" cy="722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34202" y="2764383"/>
            <a:ext cx="216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22222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Albert Einstein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367</Words>
  <Application>Microsoft Office PowerPoint</Application>
  <PresentationFormat>On-screen Show (16:9)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Open Sans</vt:lpstr>
      <vt:lpstr>Helvetica Neue</vt:lpstr>
      <vt:lpstr>Cabin</vt:lpstr>
      <vt:lpstr>Arial</vt:lpstr>
      <vt:lpstr>simple-light-2</vt:lpstr>
      <vt:lpstr>March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2017</dc:title>
  <dc:creator>Saunders, John  [HMPS]</dc:creator>
  <cp:lastModifiedBy>Julie Booth</cp:lastModifiedBy>
  <cp:revision>18</cp:revision>
  <dcterms:modified xsi:type="dcterms:W3CDTF">2017-04-09T20:25:29Z</dcterms:modified>
</cp:coreProperties>
</file>